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8"/>
  </p:notesMasterIdLst>
  <p:sldIdLst>
    <p:sldId id="387" r:id="rId5"/>
    <p:sldId id="399" r:id="rId6"/>
    <p:sldId id="418" r:id="rId7"/>
    <p:sldId id="448" r:id="rId8"/>
    <p:sldId id="449" r:id="rId9"/>
    <p:sldId id="450" r:id="rId10"/>
    <p:sldId id="424" r:id="rId11"/>
    <p:sldId id="438" r:id="rId12"/>
    <p:sldId id="453" r:id="rId13"/>
    <p:sldId id="451" r:id="rId14"/>
    <p:sldId id="452" r:id="rId15"/>
    <p:sldId id="435" r:id="rId16"/>
    <p:sldId id="426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40" r:id="rId26"/>
    <p:sldId id="441" r:id="rId27"/>
    <p:sldId id="446" r:id="rId28"/>
    <p:sldId id="445" r:id="rId29"/>
    <p:sldId id="447" r:id="rId30"/>
    <p:sldId id="443" r:id="rId31"/>
    <p:sldId id="444" r:id="rId32"/>
    <p:sldId id="417" r:id="rId33"/>
    <p:sldId id="403" r:id="rId34"/>
    <p:sldId id="404" r:id="rId35"/>
    <p:sldId id="408" r:id="rId36"/>
    <p:sldId id="402" r:id="rId37"/>
    <p:sldId id="410" r:id="rId38"/>
    <p:sldId id="409" r:id="rId39"/>
    <p:sldId id="392" r:id="rId40"/>
    <p:sldId id="411" r:id="rId41"/>
    <p:sldId id="415" r:id="rId42"/>
    <p:sldId id="416" r:id="rId43"/>
    <p:sldId id="413" r:id="rId44"/>
    <p:sldId id="394" r:id="rId45"/>
    <p:sldId id="407" r:id="rId46"/>
    <p:sldId id="41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han Fishburn" initials="MF" lastIdx="15" clrIdx="0"/>
  <p:cmAuthor id="2" name="Fleischmann, Lydia (NIH/NLM/NCBI) [C]" initials="FL([" lastIdx="1" clrIdx="1">
    <p:extLst>
      <p:ext uri="{19B8F6BF-5375-455C-9EA6-DF929625EA0E}">
        <p15:presenceInfo xmlns:p15="http://schemas.microsoft.com/office/powerpoint/2012/main" userId="S::fleischmannlc@nih.gov::48c9b1ac-9239-4ba4-b0af-441eb9b5356e" providerId="AD"/>
      </p:ext>
    </p:extLst>
  </p:cmAuthor>
  <p:cmAuthor id="3" name="Mizrachi, Ilene (NIH/NLM/NCBI) [E]" initials="M[" lastIdx="1" clrIdx="2">
    <p:extLst>
      <p:ext uri="{19B8F6BF-5375-455C-9EA6-DF929625EA0E}">
        <p15:presenceInfo xmlns:p15="http://schemas.microsoft.com/office/powerpoint/2012/main" userId="S::mizrachi@nih.gov::14b89d90-3ccb-4e45-bd86-507b2eba79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1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363AA7-F97B-AE3D-3CEB-D97D3B5C743A}" v="31" dt="2020-10-14T13:09:09.637"/>
    <p1510:client id="{2F1C7D86-69DF-B1CE-EADF-F6A0BE47322B}" v="45" dt="2020-10-13T14:10:51.473"/>
    <p1510:client id="{3470DF36-AEAF-E9BF-5FB3-36653E061189}" v="2411" dt="2020-10-14T02:01:18.159"/>
    <p1510:client id="{3DD0BE96-C3BF-6387-4645-AF6F8E04C9EE}" v="6" dt="2020-10-14T13:02:51.487"/>
    <p1510:client id="{4F55C75E-6470-1FF8-0671-700ED176DB68}" v="3" dt="2020-10-13T21:26:26.390"/>
    <p1510:client id="{9E228369-A957-3A65-6BB2-5A5F3FC9BBEE}" v="37" dt="2020-10-13T21:33:03.678"/>
    <p1510:client id="{AB17DF56-C306-E2AC-ED01-67B35EF5442E}" v="18" dt="2020-10-13T12:04:37.355"/>
    <p1510:client id="{BC0D7F4B-A642-E5E7-6886-DBEED2F4C7E0}" v="33" dt="2020-10-13T15:29:51.290"/>
    <p1510:client id="{C13EB09C-359A-4F18-97AE-250BD97B2D61}" v="212" dt="2020-10-13T21:18:08.660"/>
    <p1510:client id="{C58B640E-FAA3-6255-BF96-4387580DF3A3}" v="1401" dt="2020-10-14T16:06:47.2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4E82C-DCB3-2E45-A009-C04B3D65D1F6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DA282-B9D3-F043-886B-772D4A118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3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35613C-919A-0248-B503-25C55FF9FA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02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6F80DD-FF14-AD45-9644-B93E5712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817" r="1" b="8808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6F690-CF9D-3A43-8E61-9CBB1AB2A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3866-0036-DE43-BBDB-34775A3A6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861219"/>
            <a:ext cx="105156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6DF46-6EC7-F247-B597-614D1B6D2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A5F3-7072-B54A-9921-0FBF823495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B012-6ED8-B54C-BCE1-1D82D513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1F17-9267-B649-89ED-8EB400D4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5E21-5567-744B-B83D-79112E121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D8441-E235-1A4E-80C2-BC5BF91CD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908AE-C2EB-504F-949E-A18570D3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97DE2-5DB0-DF43-B616-60CAD30C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6A298-0F7E-7745-B01A-A44EB341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22150-B991-7B44-8499-217E851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237B-E4BB-CF4C-BC84-47BD0B01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B7DE2-B274-EB42-884A-887CDD3C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688E5-2CF9-1F49-9698-0B9CB85E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12D2-8C7C-394A-94EE-03A55609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14624-050E-1E49-A7E8-A90C56BE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9DC-338A-AA4E-A6D9-35B09655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56A05-5437-C242-A0D6-1B6D682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8760-C79F-7D44-A674-D85790AE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E5E5-CD45-D046-A946-B33B7CA4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02368-02E5-CB4D-8AFE-CE63B37AC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9AC79-801A-5846-8929-63DC22BB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FA37-E10B-B642-BA35-7FEDAF86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5720B-4B49-3242-A708-D8A926BB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3775-8A10-1D45-966F-3247A97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88F6C-A379-1E41-A19C-F52D9B914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2BFBE-D519-4B47-B76A-37093ACC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C33E4-A703-7D40-B393-8C3222D4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D2B04-8097-464B-AB70-ABE7B7A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007F7-570E-C048-BF37-0C97BC8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ECEE-0927-DF4D-9102-76C2BE28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6B3C5-5816-734C-B044-65A2563BE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1EAC-4D70-894F-917D-4E5CFF41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30FC4-D92C-9C49-8772-34950C5B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28B7-9554-2B4F-9DD5-11C41767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3B900-51CF-D642-A190-4793E3667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A6745-AD6E-9148-8A44-0BAD834E2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7A54-82DD-D546-969E-789B257B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D722-508C-6F44-A1E7-6FD9FFF9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E792-30A1-9C46-8550-78F70DB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12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797" t="6817" b="8808"/>
          <a:stretch/>
        </p:blipFill>
        <p:spPr>
          <a:xfrm>
            <a:off x="5095875" y="0"/>
            <a:ext cx="70961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0" y="0"/>
            <a:ext cx="5114925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8B5E35-7F54-1F4D-8D5D-C1D46B934C5E}"/>
              </a:ext>
            </a:extLst>
          </p:cNvPr>
          <p:cNvSpPr/>
          <p:nvPr userDrawn="1"/>
        </p:nvSpPr>
        <p:spPr>
          <a:xfrm>
            <a:off x="5105400" y="0"/>
            <a:ext cx="7086600" cy="6858000"/>
          </a:xfrm>
          <a:prstGeom prst="rect">
            <a:avLst/>
          </a:prstGeom>
          <a:solidFill>
            <a:schemeClr val="tx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225" y="861219"/>
            <a:ext cx="574357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224" y="2476500"/>
            <a:ext cx="5743575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4BB63-1940-6247-AB2F-CFB7899C7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B6069-D76B-994B-B033-5ABC0844C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r="57602" b="8808"/>
          <a:stretch/>
        </p:blipFill>
        <p:spPr>
          <a:xfrm>
            <a:off x="1" y="0"/>
            <a:ext cx="5169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5169229" y="0"/>
            <a:ext cx="7022772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861219"/>
            <a:ext cx="4457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2" y="2476500"/>
            <a:ext cx="4457700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F0DC9-FC12-384B-9AAC-E4E52EA76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E4F0B-2DE3-7641-A940-3399EC28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2F0699-E0ED-AB43-AEF1-6ADD154A2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74508"/>
          <a:stretch/>
        </p:blipFill>
        <p:spPr>
          <a:xfrm>
            <a:off x="0" y="0"/>
            <a:ext cx="12192000" cy="151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0" y="393192"/>
            <a:ext cx="11211305" cy="94183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2892CD-04C3-CC48-8922-8D162857E017}"/>
              </a:ext>
            </a:extLst>
          </p:cNvPr>
          <p:cNvSpPr/>
          <p:nvPr userDrawn="1"/>
        </p:nvSpPr>
        <p:spPr>
          <a:xfrm>
            <a:off x="0" y="1517904"/>
            <a:ext cx="12192001" cy="53400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60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54193E-7BD8-9748-8EC7-EC9FD6F7E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80C46-54C3-0048-8FD1-EFDDCB3D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BE38-1BF3-0444-BD01-A1CFFC480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F2CF1C-E02A-324C-9922-7A00094BD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501A9-AD7E-464A-909E-2323DF7C0F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565744-2D4D-904D-A599-CACBF45EA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E55F50-9F6F-3349-9596-CEA1A7B05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F2B68-AF86-6B43-A0B1-2F2D6DF20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5D51-2225-644C-980F-92E06B398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7D428B-D859-4E4E-ACC1-A7D1792ED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83FB9-A1E3-3F42-AB54-2356ABDF4F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11505"/>
            <a:ext cx="10515600" cy="309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E647FE-5C4D-CF4E-ACAA-D67EE56DB980}"/>
              </a:ext>
            </a:extLst>
          </p:cNvPr>
          <p:cNvSpPr/>
          <p:nvPr userDrawn="1"/>
        </p:nvSpPr>
        <p:spPr>
          <a:xfrm>
            <a:off x="0" y="420624"/>
            <a:ext cx="12192000" cy="1271016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667512"/>
            <a:ext cx="11073384" cy="817609"/>
          </a:xfrm>
        </p:spPr>
        <p:txBody>
          <a:bodyPr lIns="0" tIns="0" rIns="0" bIns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75CF6-9C2B-9740-8AF6-C4EE417D9DE6}"/>
              </a:ext>
            </a:extLst>
          </p:cNvPr>
          <p:cNvSpPr/>
          <p:nvPr userDrawn="1"/>
        </p:nvSpPr>
        <p:spPr>
          <a:xfrm>
            <a:off x="838201" y="1938528"/>
            <a:ext cx="10515600" cy="414223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38331-6E30-BC45-A6FD-B0BF3EE7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F1302-7596-124E-91E3-77A77B4B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9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2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7" r:id="rId9"/>
    <p:sldLayoutId id="2147483666" r:id="rId10"/>
    <p:sldLayoutId id="2147483670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gb-admin@ncbi.nlm.nih.gov" TargetMode="Externa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nawrockie/vadr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mailto:sra@ncbi.nlm.nih.gov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sra@ncbi.nlm.nih.gov" TargetMode="External"/><Relationship Id="rId2" Type="http://schemas.openxmlformats.org/officeDocument/2006/relationships/hyperlink" Target="mailto:addbestGBcontactemail@ncbi.nlm.nih.gov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Eneida.Hatcher@nih.gov" TargetMode="External"/><Relationship Id="rId4" Type="http://schemas.openxmlformats.org/officeDocument/2006/relationships/hyperlink" Target="https://github.com/nawrockie/vad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F415-3242-47F5-AE2F-27B58036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811764"/>
            <a:ext cx="6677585" cy="3122062"/>
          </a:xfrm>
        </p:spPr>
        <p:txBody>
          <a:bodyPr>
            <a:normAutofit fontScale="90000"/>
          </a:bodyPr>
          <a:lstStyle/>
          <a:p>
            <a:r>
              <a:rPr lang="en-US"/>
              <a:t>SARS-CoV-2 sequence submission &amp; annotation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05112-8585-4964-B60F-81729DF8C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7700543" cy="1349506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US"/>
              <a:t>The National Center for Biotechnology Information (NCBI)</a:t>
            </a:r>
          </a:p>
          <a:p>
            <a:r>
              <a:rPr lang="en-US"/>
              <a:t>Linda Yankie and Eric Nawrocki</a:t>
            </a:r>
            <a:endParaRPr lang="en-US">
              <a:cs typeface="Arial"/>
            </a:endParaRPr>
          </a:p>
          <a:p>
            <a:r>
              <a:rPr lang="en-US"/>
              <a:t>Oct. 21</a:t>
            </a:r>
            <a:r>
              <a:rPr lang="en-US" baseline="30000"/>
              <a:t>st  </a:t>
            </a:r>
            <a:r>
              <a:rPr lang="en-US"/>
              <a:t>2020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41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95" y="403153"/>
            <a:ext cx="11211305" cy="94183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Stage 1: Classification</a:t>
            </a:r>
            <a:endParaRPr lang="en-US"/>
          </a:p>
        </p:txBody>
      </p:sp>
      <p:pic>
        <p:nvPicPr>
          <p:cNvPr id="2" name="Picture 3" descr="classification-2.png">
            <a:extLst>
              <a:ext uri="{FF2B5EF4-FFF2-40B4-BE49-F238E27FC236}">
                <a16:creationId xmlns:a16="http://schemas.microsoft.com/office/drawing/2014/main" id="{BA2EFA81-FB6F-41CF-AEAA-969C47B4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96" y="1563155"/>
            <a:ext cx="9835278" cy="5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777" y="343388"/>
            <a:ext cx="11211305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classification stage</a:t>
            </a:r>
            <a:endParaRPr lang="en-US" sz="4400"/>
          </a:p>
        </p:txBody>
      </p:sp>
      <p:pic>
        <p:nvPicPr>
          <p:cNvPr id="4" name="Picture 4" descr="ss-class-alert-list.png">
            <a:extLst>
              <a:ext uri="{FF2B5EF4-FFF2-40B4-BE49-F238E27FC236}">
                <a16:creationId xmlns:a16="http://schemas.microsoft.com/office/drawing/2014/main" id="{A7CDD05D-398D-47D4-A125-F7D865E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8" y="1569623"/>
            <a:ext cx="11862298" cy="30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19837-89FC-412A-A5FD-4A246776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8" y="154133"/>
            <a:ext cx="11211305" cy="941833"/>
          </a:xfrm>
        </p:spPr>
        <p:txBody>
          <a:bodyPr>
            <a:normAutofit fontScale="90000"/>
          </a:bodyPr>
          <a:lstStyle/>
          <a:p>
            <a:r>
              <a:rPr lang="en-US"/>
              <a:t>Stage 2: Coverage determination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1AD3-9A41-4AE4-B0C0-4EA899469204}"/>
              </a:ext>
            </a:extLst>
          </p:cNvPr>
          <p:cNvSpPr txBox="1"/>
          <p:nvPr/>
        </p:nvSpPr>
        <p:spPr>
          <a:xfrm>
            <a:off x="230042" y="1006037"/>
            <a:ext cx="119320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Search each sequence with best-matching model (HMMER3 full pipeline)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  <p:pic>
        <p:nvPicPr>
          <p:cNvPr id="2" name="Picture 2" descr="coverage-determination-1.png">
            <a:extLst>
              <a:ext uri="{FF2B5EF4-FFF2-40B4-BE49-F238E27FC236}">
                <a16:creationId xmlns:a16="http://schemas.microsoft.com/office/drawing/2014/main" id="{EE7D2C33-19F6-4E51-9517-9E9278E0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3" y="1653331"/>
            <a:ext cx="11668062" cy="499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34" y="174055"/>
            <a:ext cx="11211305" cy="94183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Stage 2: Coverage determination</a:t>
            </a:r>
            <a:endParaRPr lang="en-US"/>
          </a:p>
        </p:txBody>
      </p:sp>
      <p:pic>
        <p:nvPicPr>
          <p:cNvPr id="5" name="Picture 5" descr="coverage-determination-2.png">
            <a:extLst>
              <a:ext uri="{FF2B5EF4-FFF2-40B4-BE49-F238E27FC236}">
                <a16:creationId xmlns:a16="http://schemas.microsoft.com/office/drawing/2014/main" id="{F2996650-A7F9-4709-8A2E-134C11B7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13" y="1578755"/>
            <a:ext cx="9347199" cy="52145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230042" y="1006037"/>
            <a:ext cx="119320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Search each sequence with best-matching model (HMMER3 full pipeline)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3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6" y="253741"/>
            <a:ext cx="11918520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>
                <a:latin typeface="Arial"/>
                <a:cs typeface="Arial"/>
              </a:rPr>
              <a:t>Alerts reported in coverage determination stage</a:t>
            </a:r>
            <a:endParaRPr lang="en-US" sz="4000"/>
          </a:p>
        </p:txBody>
      </p:sp>
      <p:pic>
        <p:nvPicPr>
          <p:cNvPr id="3" name="Picture 3" descr="ss-coverage-alert-list.png">
            <a:extLst>
              <a:ext uri="{FF2B5EF4-FFF2-40B4-BE49-F238E27FC236}">
                <a16:creationId xmlns:a16="http://schemas.microsoft.com/office/drawing/2014/main" id="{5A9C880E-622B-4A9D-BACD-FDBA9B6E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" y="1589456"/>
            <a:ext cx="12006729" cy="30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5" y="164094"/>
            <a:ext cx="12038049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and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1006983" y="956233"/>
            <a:ext cx="119320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Align each sequence to its best-matching model (Infernal's cmalign)</a:t>
            </a:r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3" descr="alignment-1.png">
            <a:extLst>
              <a:ext uri="{FF2B5EF4-FFF2-40B4-BE49-F238E27FC236}">
                <a16:creationId xmlns:a16="http://schemas.microsoft.com/office/drawing/2014/main" id="{0D5F9830-68CC-4F64-BBDF-AC97355A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0" y="1548328"/>
            <a:ext cx="10094259" cy="527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5" y="164094"/>
            <a:ext cx="12038049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and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114121" y="921199"/>
            <a:ext cx="1193207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Arial"/>
                <a:cs typeface="Calibri"/>
              </a:rPr>
              <a:t>Problems caught in coverage determination stage could be missed in alignment stage</a:t>
            </a:r>
            <a:endParaRPr lang="en-US" sz="22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4" descr="alignment-2.png">
            <a:extLst>
              <a:ext uri="{FF2B5EF4-FFF2-40B4-BE49-F238E27FC236}">
                <a16:creationId xmlns:a16="http://schemas.microsoft.com/office/drawing/2014/main" id="{EEB789EF-0EEB-453D-AD0E-0EDD0A5C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62" y="1603061"/>
            <a:ext cx="8199820" cy="51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5" y="164094"/>
            <a:ext cx="12038049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and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1401120" y="982509"/>
            <a:ext cx="1193207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Arial"/>
                <a:cs typeface="Calibri"/>
              </a:rPr>
              <a:t>Parsing the alignment allows new types of alerts to be detected</a:t>
            </a:r>
          </a:p>
        </p:txBody>
      </p:sp>
      <p:pic>
        <p:nvPicPr>
          <p:cNvPr id="3" name="Picture 4" descr="alignment-3.png">
            <a:extLst>
              <a:ext uri="{FF2B5EF4-FFF2-40B4-BE49-F238E27FC236}">
                <a16:creationId xmlns:a16="http://schemas.microsoft.com/office/drawing/2014/main" id="{99A8DFC7-5E40-47C2-AA70-675B0C8D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76" y="1594323"/>
            <a:ext cx="10152993" cy="52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991" y="343388"/>
            <a:ext cx="12038049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alignment stage</a:t>
            </a:r>
            <a:endParaRPr lang="en-US"/>
          </a:p>
        </p:txBody>
      </p:sp>
      <p:pic>
        <p:nvPicPr>
          <p:cNvPr id="5" name="Picture 5" descr="ss-alignment-alert-list.png">
            <a:extLst>
              <a:ext uri="{FF2B5EF4-FFF2-40B4-BE49-F238E27FC236}">
                <a16:creationId xmlns:a16="http://schemas.microsoft.com/office/drawing/2014/main" id="{F1EA5BB3-40D6-4969-9CF8-0A45935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569555"/>
            <a:ext cx="10293474" cy="5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5" y="164094"/>
            <a:ext cx="12038049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893120" y="982509"/>
            <a:ext cx="1193207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4" descr="pv-1.png">
            <a:extLst>
              <a:ext uri="{FF2B5EF4-FFF2-40B4-BE49-F238E27FC236}">
                <a16:creationId xmlns:a16="http://schemas.microsoft.com/office/drawing/2014/main" id="{6A70FDD1-7AAC-4C1D-8730-8A8CC21A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92" y="1610163"/>
            <a:ext cx="11588376" cy="39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D1A0A-F397-48F3-B211-498BAB000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E90556-B026-4BB3-AC3F-660598DC09FA}"/>
              </a:ext>
            </a:extLst>
          </p:cNvPr>
          <p:cNvSpPr txBox="1"/>
          <p:nvPr/>
        </p:nvSpPr>
        <p:spPr>
          <a:xfrm>
            <a:off x="1104326" y="2077425"/>
            <a:ext cx="9820348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Goals/why we’re here</a:t>
            </a:r>
            <a:endParaRPr lang="en-US" sz="2800">
              <a:solidFill>
                <a:schemeClr val="bg1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VADR for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GenBank submission examples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Trends &amp; other tips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Programmatic submission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Submission roadmap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Suggestions from this community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Engagement opportunities</a:t>
            </a:r>
            <a:endParaRPr lang="en-US" sz="2800" b="1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  <a:cs typeface="Arial" panose="020B0604020202020204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Q&amp;A	                          </a:t>
            </a:r>
            <a:endParaRPr lang="en-US" sz="28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4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05" y="164094"/>
            <a:ext cx="12038049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893120" y="982509"/>
            <a:ext cx="11932076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2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4" descr="pv-2.png">
            <a:extLst>
              <a:ext uri="{FF2B5EF4-FFF2-40B4-BE49-F238E27FC236}">
                <a16:creationId xmlns:a16="http://schemas.microsoft.com/office/drawing/2014/main" id="{C3C4B9EF-3D7F-456C-BF20-311D123F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22" y="1616750"/>
            <a:ext cx="11797552" cy="42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66" y="323466"/>
            <a:ext cx="12038049" cy="941833"/>
          </a:xfrm>
        </p:spPr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protein validation stage</a:t>
            </a:r>
            <a:endParaRPr lang="en-US"/>
          </a:p>
        </p:txBody>
      </p:sp>
      <p:pic>
        <p:nvPicPr>
          <p:cNvPr id="3" name="Picture 3" descr="ss-protein-alert-list.png">
            <a:extLst>
              <a:ext uri="{FF2B5EF4-FFF2-40B4-BE49-F238E27FC236}">
                <a16:creationId xmlns:a16="http://schemas.microsoft.com/office/drawing/2014/main" id="{374D33DF-B29C-47DD-A907-E7641A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4591"/>
            <a:ext cx="11857317" cy="3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Enhancements for SARS-CoV-2 analysis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6BBE-46DA-4F22-A17B-20FAB36F401F}"/>
              </a:ext>
            </a:extLst>
          </p:cNvPr>
          <p:cNvSpPr txBox="1"/>
          <p:nvPr/>
        </p:nvSpPr>
        <p:spPr>
          <a:xfrm>
            <a:off x="650440" y="1955301"/>
            <a:ext cx="10432923" cy="267765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 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Acceleration based on a </a:t>
            </a:r>
            <a:r>
              <a:rPr lang="en-US" sz="2400" err="1">
                <a:solidFill>
                  <a:schemeClr val="bg1"/>
                </a:solidFill>
                <a:ea typeface="+mn-lt"/>
                <a:cs typeface="+mn-lt"/>
              </a:rPr>
              <a:t>blastn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 alignment, reduces processing time from several minutes to 2s per typical sequence</a:t>
            </a:r>
          </a:p>
          <a:p>
            <a:endParaRPr lang="en-US" sz="2400">
              <a:cs typeface="Arial"/>
            </a:endParaRPr>
          </a:p>
          <a:p>
            <a:r>
              <a:rPr lang="en-US" sz="2400">
                <a:solidFill>
                  <a:schemeClr val="bg1"/>
                </a:solidFill>
                <a:cs typeface="Arial"/>
              </a:rPr>
              <a:t>- Replacement of stretches of Ns with 'expected' nucleotides from the </a:t>
            </a:r>
            <a:r>
              <a:rPr lang="en-US" sz="2400" err="1">
                <a:solidFill>
                  <a:schemeClr val="bg1"/>
                </a:solidFill>
                <a:cs typeface="Arial"/>
              </a:rPr>
              <a:t>RefSeq</a:t>
            </a:r>
            <a:r>
              <a:rPr lang="en-US" sz="2400">
                <a:solidFill>
                  <a:schemeClr val="bg1"/>
                </a:solidFill>
                <a:cs typeface="Arial"/>
              </a:rPr>
              <a:t> when possible</a:t>
            </a:r>
          </a:p>
          <a:p>
            <a:endParaRPr lang="en-US" sz="2400">
              <a:solidFill>
                <a:schemeClr val="bg1"/>
              </a:solidFill>
              <a:cs typeface="Arial"/>
            </a:endParaRPr>
          </a:p>
          <a:p>
            <a:r>
              <a:rPr lang="en-US" sz="2400">
                <a:solidFill>
                  <a:schemeClr val="bg1"/>
                </a:solidFill>
                <a:cs typeface="Arial"/>
              </a:rPr>
              <a:t>STATS ON NUMBER OF Ns in SEQS</a:t>
            </a:r>
          </a:p>
        </p:txBody>
      </p:sp>
    </p:spTree>
    <p:extLst>
      <p:ext uri="{BB962C8B-B14F-4D97-AF65-F5344CB8AC3E}">
        <p14:creationId xmlns:p14="http://schemas.microsoft.com/office/powerpoint/2010/main" val="22749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E9B3-1103-4F71-B5DF-A6298C46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04" y="383231"/>
            <a:ext cx="12187461" cy="941833"/>
          </a:xfrm>
        </p:spPr>
        <p:txBody>
          <a:bodyPr>
            <a:noAutofit/>
          </a:bodyPr>
          <a:lstStyle/>
          <a:p>
            <a:r>
              <a:rPr lang="en-US" sz="5400">
                <a:latin typeface="Arial"/>
                <a:cs typeface="Arial"/>
              </a:rPr>
              <a:t>Fatal alert counts for SARS-CoV-2</a:t>
            </a:r>
            <a:endParaRPr lang="en-US" sz="5400"/>
          </a:p>
        </p:txBody>
      </p:sp>
      <p:pic>
        <p:nvPicPr>
          <p:cNvPr id="5" name="Picture 5" descr="intranet-error-header.png">
            <a:extLst>
              <a:ext uri="{FF2B5EF4-FFF2-40B4-BE49-F238E27FC236}">
                <a16:creationId xmlns:a16="http://schemas.microsoft.com/office/drawing/2014/main" id="{1EC75E31-FC58-4DEE-8E0E-7F56621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2" y="1627861"/>
            <a:ext cx="5198533" cy="823218"/>
          </a:xfrm>
          <a:prstGeom prst="rect">
            <a:avLst/>
          </a:prstGeom>
        </p:spPr>
      </p:pic>
      <p:pic>
        <p:nvPicPr>
          <p:cNvPr id="6" name="Picture 5" descr="intranet-error-header.png">
            <a:extLst>
              <a:ext uri="{FF2B5EF4-FFF2-40B4-BE49-F238E27FC236}">
                <a16:creationId xmlns:a16="http://schemas.microsoft.com/office/drawing/2014/main" id="{0BB29205-C8EF-46A5-9F1E-F83B5EE6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64" y="1627861"/>
            <a:ext cx="5198533" cy="823218"/>
          </a:xfrm>
          <a:prstGeom prst="rect">
            <a:avLst/>
          </a:prstGeom>
        </p:spPr>
      </p:pic>
      <p:pic>
        <p:nvPicPr>
          <p:cNvPr id="7" name="Picture 7" descr="intranet-error-count-1.png">
            <a:extLst>
              <a:ext uri="{FF2B5EF4-FFF2-40B4-BE49-F238E27FC236}">
                <a16:creationId xmlns:a16="http://schemas.microsoft.com/office/drawing/2014/main" id="{15C1DC22-7E46-4296-A29F-19422240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2" y="2450241"/>
            <a:ext cx="5198533" cy="3361989"/>
          </a:xfrm>
          <a:prstGeom prst="rect">
            <a:avLst/>
          </a:prstGeom>
        </p:spPr>
      </p:pic>
      <p:pic>
        <p:nvPicPr>
          <p:cNvPr id="8" name="Picture 8" descr="intranet-error-count-2.png">
            <a:extLst>
              <a:ext uri="{FF2B5EF4-FFF2-40B4-BE49-F238E27FC236}">
                <a16:creationId xmlns:a16="http://schemas.microsoft.com/office/drawing/2014/main" id="{4265383B-2F13-47B3-8951-04E51563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65" y="2449501"/>
            <a:ext cx="5198532" cy="33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13" y="333427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800">
                <a:latin typeface="Arial"/>
                <a:cs typeface="Arial"/>
              </a:rPr>
              <a:t>Examples of SARS-CoV-2 failures</a:t>
            </a:r>
            <a:endParaRPr lang="en-US" sz="4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6BBE-46DA-4F22-A17B-20FAB36F401F}"/>
              </a:ext>
            </a:extLst>
          </p:cNvPr>
          <p:cNvSpPr txBox="1"/>
          <p:nvPr/>
        </p:nvSpPr>
        <p:spPr>
          <a:xfrm>
            <a:off x="680322" y="1815850"/>
            <a:ext cx="10432923" cy="46166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TODO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209" y="253741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latin typeface="Arial"/>
                <a:cs typeface="Arial"/>
              </a:rPr>
              <a:t>Limitations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610597" y="1845732"/>
            <a:ext cx="11020609" cy="304698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- makes inferences in nucleotide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space, not protein space</a:t>
            </a:r>
            <a:endParaRPr lang="en-US" sz="2800">
              <a:solidFill>
                <a:schemeClr val="bg1"/>
              </a:solidFill>
              <a:cs typeface="Arial"/>
            </a:endParaRP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- model (</a:t>
            </a:r>
            <a:r>
              <a:rPr lang="en-US" sz="2800" err="1">
                <a:solidFill>
                  <a:schemeClr val="bg1"/>
                </a:solidFill>
                <a:cs typeface="Arial"/>
              </a:rPr>
              <a:t>RefSeq</a:t>
            </a:r>
            <a:r>
              <a:rPr lang="en-US" sz="2800">
                <a:solidFill>
                  <a:schemeClr val="bg1"/>
                </a:solidFill>
                <a:cs typeface="Arial"/>
              </a:rPr>
              <a:t>) must be representative</a:t>
            </a: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  - divergent sequences, novel stop codons, etc. are problematic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- requires 64Gb of RAM (!) for some SARS-CoV-2 sequences</a:t>
            </a: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24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640" y="313506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>
                <a:latin typeface="Arial"/>
                <a:cs typeface="Arial"/>
              </a:rPr>
              <a:t>Important features of VADR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585695" y="1556869"/>
            <a:ext cx="11020609" cy="60631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cs typeface="Arial"/>
              </a:rPr>
              <a:t>- PASS/FAIL decision for each sequence</a:t>
            </a:r>
            <a:endParaRPr lang="en-US" sz="2800">
              <a:solidFill>
                <a:schemeClr val="bg1"/>
              </a:solidFill>
            </a:endParaRPr>
          </a:p>
          <a:p>
            <a:endParaRPr lang="en-US" sz="2800">
              <a:solidFill>
                <a:schemeClr val="bg1"/>
              </a:solidFill>
            </a:endParaRPr>
          </a:p>
          <a:p>
            <a:r>
              <a:rPr lang="en-US" sz="2800">
                <a:solidFill>
                  <a:schemeClr val="bg1"/>
                </a:solidFill>
              </a:rPr>
              <a:t>- gives indexer/user control over fatal/non-fatal alert designations and, in many cases, thresholds</a:t>
            </a:r>
            <a:endParaRPr lang="en-US" sz="2800">
              <a:solidFill>
                <a:schemeClr val="bg1"/>
              </a:solidFill>
              <a:cs typeface="Arial"/>
            </a:endParaRP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- informative alert messages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- general tool applicable to any virus (but performance is dependent on sequence diversity) 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- models features as short as a single nucleotide, potentially multiple 'segments'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1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640" y="124250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VADR is documented on GitHub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1497107" y="879536"/>
            <a:ext cx="10432923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 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https://github.com/nawrockie/vadr/wiki/Coronavirus-annotation</a:t>
            </a:r>
          </a:p>
          <a:p>
            <a:endParaRPr lang="en-US" sz="2400">
              <a:cs typeface="Arial"/>
            </a:endParaRP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  <p:pic>
        <p:nvPicPr>
          <p:cNvPr id="3" name="Picture 3" descr="vadr-doc-1-zoomed.png">
            <a:extLst>
              <a:ext uri="{FF2B5EF4-FFF2-40B4-BE49-F238E27FC236}">
                <a16:creationId xmlns:a16="http://schemas.microsoft.com/office/drawing/2014/main" id="{C3A5DA25-E414-4A91-A1EF-F023F2ED0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13" y="1629853"/>
            <a:ext cx="11080375" cy="513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209" y="104329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VADR is documented on GitHub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829734" y="1028948"/>
            <a:ext cx="11020609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- 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https://github.com/nawrockie/vadr/blob/master/documentation/annotate.md</a:t>
            </a:r>
          </a:p>
          <a:p>
            <a:endParaRPr lang="en-US" sz="2400">
              <a:cs typeface="Arial"/>
            </a:endParaRP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  <p:pic>
        <p:nvPicPr>
          <p:cNvPr id="4" name="Picture 5" descr="vadr-doc-2-zoomed.png">
            <a:extLst>
              <a:ext uri="{FF2B5EF4-FFF2-40B4-BE49-F238E27FC236}">
                <a16:creationId xmlns:a16="http://schemas.microsoft.com/office/drawing/2014/main" id="{293439D6-55A8-4996-936C-807B0E4AA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2" y="1582946"/>
            <a:ext cx="10901082" cy="51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131D-C066-4966-9375-0FE6C409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 slides</a:t>
            </a:r>
          </a:p>
        </p:txBody>
      </p:sp>
    </p:spTree>
    <p:extLst>
      <p:ext uri="{BB962C8B-B14F-4D97-AF65-F5344CB8AC3E}">
        <p14:creationId xmlns:p14="http://schemas.microsoft.com/office/powerpoint/2010/main" val="88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542" y="343388"/>
            <a:ext cx="11211305" cy="941833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VADR: Viral Annotation </a:t>
            </a:r>
            <a:r>
              <a:rPr lang="en-US" err="1">
                <a:latin typeface="Arial"/>
                <a:cs typeface="Arial"/>
              </a:rPr>
              <a:t>DefineR</a:t>
            </a:r>
            <a:endParaRPr lang="en-US" err="1"/>
          </a:p>
        </p:txBody>
      </p:sp>
      <p:pic>
        <p:nvPicPr>
          <p:cNvPr id="6" name="Picture 6" descr="Screen Shot 2020-10-09 at 1.34.18 PM.png">
            <a:extLst>
              <a:ext uri="{FF2B5EF4-FFF2-40B4-BE49-F238E27FC236}">
                <a16:creationId xmlns:a16="http://schemas.microsoft.com/office/drawing/2014/main" id="{D0EBC00C-5687-459A-A22E-4943A322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131" y="4064743"/>
            <a:ext cx="6847044" cy="2603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3A33A-F03A-4756-B17B-E583CFD697E1}"/>
              </a:ext>
            </a:extLst>
          </p:cNvPr>
          <p:cNvSpPr txBox="1"/>
          <p:nvPr/>
        </p:nvSpPr>
        <p:spPr>
          <a:xfrm>
            <a:off x="578450" y="1671502"/>
            <a:ext cx="1051821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a general tool for reference-based annotation of viral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aligns sequences globally with respect to a RefSeq or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originally designed for dengue virus and norovirus but used for SARS-CoV-2 since March 2020 </a:t>
            </a:r>
          </a:p>
        </p:txBody>
      </p:sp>
    </p:spTree>
    <p:extLst>
      <p:ext uri="{BB962C8B-B14F-4D97-AF65-F5344CB8AC3E}">
        <p14:creationId xmlns:p14="http://schemas.microsoft.com/office/powerpoint/2010/main" val="5018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8318B8-3538-474D-AFCD-5BB1EAE9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Single starting point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D79C0-D441-47B0-AE0B-28A84109E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77" y="1644543"/>
            <a:ext cx="10104615" cy="51823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5DF046-F8A3-4222-AE74-F0C31095AA71}"/>
              </a:ext>
            </a:extLst>
          </p:cNvPr>
          <p:cNvSpPr/>
          <p:nvPr/>
        </p:nvSpPr>
        <p:spPr>
          <a:xfrm>
            <a:off x="1093290" y="1540160"/>
            <a:ext cx="2198748" cy="502021"/>
          </a:xfrm>
          <a:prstGeom prst="rect">
            <a:avLst/>
          </a:prstGeom>
          <a:noFill/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A80D5A-C368-4E90-834B-2AE7036BFA37}"/>
              </a:ext>
            </a:extLst>
          </p:cNvPr>
          <p:cNvSpPr/>
          <p:nvPr/>
        </p:nvSpPr>
        <p:spPr>
          <a:xfrm>
            <a:off x="6839015" y="1601540"/>
            <a:ext cx="5057429" cy="536181"/>
          </a:xfrm>
          <a:prstGeom prst="rect">
            <a:avLst/>
          </a:prstGeom>
          <a:solidFill>
            <a:srgbClr val="FFC000"/>
          </a:solidFill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chemeClr val="tx1"/>
                </a:solidFill>
              </a:rPr>
              <a:t>submit.ncbi.nlm.nih.gov/sarscov2</a:t>
            </a:r>
          </a:p>
        </p:txBody>
      </p:sp>
    </p:spTree>
    <p:extLst>
      <p:ext uri="{BB962C8B-B14F-4D97-AF65-F5344CB8AC3E}">
        <p14:creationId xmlns:p14="http://schemas.microsoft.com/office/powerpoint/2010/main" val="11812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99EB7-FA09-459A-B09F-EBEE7DE6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GenBank - assembled reads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E7E58F-1EAE-4076-9D3D-812AA3EBD11C}"/>
              </a:ext>
            </a:extLst>
          </p:cNvPr>
          <p:cNvSpPr/>
          <p:nvPr/>
        </p:nvSpPr>
        <p:spPr>
          <a:xfrm>
            <a:off x="665747" y="1969744"/>
            <a:ext cx="10752001" cy="446276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How to submit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Prepare FASTA file and source metadata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Use NCBI’s online wizard 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bg1"/>
                </a:solidFill>
                <a:latin typeface="Arial"/>
                <a:cs typeface="Times New Roman"/>
              </a:rPr>
              <a:t>Annotation for SARS-CoV-2 is </a:t>
            </a:r>
            <a:r>
              <a:rPr lang="en-US" sz="2400" b="1" u="sng">
                <a:solidFill>
                  <a:schemeClr val="bg1"/>
                </a:solidFill>
                <a:latin typeface="Arial"/>
                <a:cs typeface="Times New Roman"/>
              </a:rPr>
              <a:t>not required</a:t>
            </a:r>
            <a:r>
              <a:rPr lang="en-US" sz="2400" b="1">
                <a:solidFill>
                  <a:schemeClr val="bg1"/>
                </a:solidFill>
                <a:latin typeface="Arial"/>
                <a:cs typeface="Times New Roman"/>
              </a:rPr>
              <a:t> </a:t>
            </a: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– we’ll do it for you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Use “</a:t>
            </a:r>
            <a:r>
              <a:rPr lang="en-US" sz="2400" b="1">
                <a:solidFill>
                  <a:schemeClr val="bg1"/>
                </a:solidFill>
                <a:latin typeface="Arial"/>
                <a:cs typeface="Times New Roman"/>
              </a:rPr>
              <a:t>Severe acute respiratory syndrome coronavirus 2</a:t>
            </a: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” as the organism name to expedite submission processing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Arial"/>
              <a:cs typeface="Times New Roman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Accessioning &amp; editing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Accessions issued and data released within ~1-2 working days (unless there are unresolved issues with the submission)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Contact </a:t>
            </a:r>
            <a:r>
              <a:rPr lang="en-US" sz="2400">
                <a:solidFill>
                  <a:schemeClr val="bg1"/>
                </a:solidFill>
                <a:latin typeface="Arial"/>
                <a:cs typeface="Times New Roman"/>
                <a:hlinkClick r:id="rId2"/>
              </a:rPr>
              <a:t>gb-admin@ncbi.nlm.nih.gov</a:t>
            </a:r>
            <a:r>
              <a:rPr lang="en-US" sz="2400">
                <a:solidFill>
                  <a:schemeClr val="bg1"/>
                </a:solidFill>
                <a:latin typeface="Arial"/>
                <a:cs typeface="Times New Roman"/>
              </a:rPr>
              <a:t> for data fixes post-submission</a:t>
            </a:r>
            <a:endParaRPr lang="en-US">
              <a:solidFill>
                <a:schemeClr val="bg1"/>
              </a:solidFill>
              <a:latin typeface="Arial"/>
            </a:endParaRPr>
          </a:p>
          <a:p>
            <a:pPr marL="1085850" marR="0" lvl="2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  <a:latin typeface="Arial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240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CE0DE-83A2-490E-B01C-7683D3732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Source table 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C67C1-7B67-4EDD-8CA7-F7651BE105F1}"/>
              </a:ext>
            </a:extLst>
          </p:cNvPr>
          <p:cNvSpPr/>
          <p:nvPr/>
        </p:nvSpPr>
        <p:spPr>
          <a:xfrm>
            <a:off x="665747" y="2032374"/>
            <a:ext cx="10856385" cy="129266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Times New Roman"/>
              </a:rPr>
              <a:t>Two approaches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Times New Roman"/>
              </a:rPr>
              <a:t>Metadata can be uploaded from a tab-delimited table; </a:t>
            </a:r>
            <a:r>
              <a:rPr lang="en-US" sz="2600" b="1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Times New Roman"/>
              </a:rPr>
              <a:t>OR,</a:t>
            </a:r>
            <a:endParaRPr lang="en-US" sz="2600" b="1">
              <a:solidFill>
                <a:schemeClr val="bg1"/>
              </a:solidFill>
              <a:latin typeface="Arial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Times New Roman"/>
              </a:rPr>
              <a:t>Add your data through an editable table (Coming soon!)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E3BA9-6EE0-49B0-A897-BBEF21B608FD}"/>
              </a:ext>
            </a:extLst>
          </p:cNvPr>
          <p:cNvGrpSpPr/>
          <p:nvPr/>
        </p:nvGrpSpPr>
        <p:grpSpPr>
          <a:xfrm>
            <a:off x="1091853" y="3920647"/>
            <a:ext cx="9956104" cy="1827151"/>
            <a:chOff x="1091853" y="3920647"/>
            <a:chExt cx="9956104" cy="18271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8DAEE3-4EE8-44C6-9CF0-1B482CD5D3EC}"/>
                </a:ext>
              </a:extLst>
            </p:cNvPr>
            <p:cNvGrpSpPr/>
            <p:nvPr/>
          </p:nvGrpSpPr>
          <p:grpSpPr>
            <a:xfrm>
              <a:off x="1091853" y="4285449"/>
              <a:ext cx="9956104" cy="1462349"/>
              <a:chOff x="1091853" y="4285449"/>
              <a:chExt cx="9956104" cy="1462349"/>
            </a:xfrm>
          </p:grpSpPr>
          <p:pic>
            <p:nvPicPr>
              <p:cNvPr id="10" name="Picture 10">
                <a:extLst>
                  <a:ext uri="{FF2B5EF4-FFF2-40B4-BE49-F238E27FC236}">
                    <a16:creationId xmlns:a16="http://schemas.microsoft.com/office/drawing/2014/main" id="{303CD798-74DF-4228-A079-ED49F96E8C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1853" y="4466410"/>
                <a:ext cx="9956104" cy="1108879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F461A9-3299-458B-8BDD-58EEBF57329B}"/>
                  </a:ext>
                </a:extLst>
              </p:cNvPr>
              <p:cNvSpPr/>
              <p:nvPr/>
            </p:nvSpPr>
            <p:spPr>
              <a:xfrm>
                <a:off x="1709154" y="4285449"/>
                <a:ext cx="3680994" cy="1462349"/>
              </a:xfrm>
              <a:prstGeom prst="rect">
                <a:avLst/>
              </a:prstGeom>
              <a:noFill/>
              <a:ln w="730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484FF4-9A59-4A41-B567-A9422689DE25}"/>
                </a:ext>
              </a:extLst>
            </p:cNvPr>
            <p:cNvSpPr txBox="1"/>
            <p:nvPr/>
          </p:nvSpPr>
          <p:spPr>
            <a:xfrm>
              <a:off x="1613769" y="3920647"/>
              <a:ext cx="357826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  <a:cs typeface="Arial"/>
                </a:rPr>
                <a:t>Two formats are supported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06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924C8-C9FC-4E1B-B35A-8020B2662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NCBI annotation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37A003-ED08-4CF1-9DF9-7FFFB711E620}"/>
              </a:ext>
            </a:extLst>
          </p:cNvPr>
          <p:cNvSpPr txBox="1"/>
          <p:nvPr/>
        </p:nvSpPr>
        <p:spPr>
          <a:xfrm>
            <a:off x="533056" y="1917503"/>
            <a:ext cx="9889181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VADR: reference-based annotation tool </a:t>
            </a:r>
            <a:endParaRPr lang="en-US" sz="2400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marL="1085850" lvl="2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Annotates genes, CDSs, mature peptides, and 5 stem-loops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QC checks such as indels in ORFs, strings of N's, sequence which is dissimilar from RefSeq (</a:t>
            </a: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NC_045512)</a:t>
            </a:r>
          </a:p>
          <a:p>
            <a:pPr marL="1085850" lvl="2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VADR is available on GitHub </a:t>
            </a:r>
            <a:r>
              <a:rPr lang="en-US" sz="2400">
                <a:solidFill>
                  <a:srgbClr val="00B0F0"/>
                </a:solidFill>
                <a:latin typeface="Arial"/>
                <a:ea typeface="+mn-lt"/>
                <a:cs typeface="+mn-lt"/>
                <a:hlinkClick r:id="rId2"/>
              </a:rPr>
              <a:t>https://github.com/nawrockie/vadr</a:t>
            </a:r>
            <a:r>
              <a:rPr lang="en-US" sz="2400">
                <a:solidFill>
                  <a:srgbClr val="00B0F0"/>
                </a:solidFill>
                <a:latin typeface="Arial"/>
                <a:ea typeface="+mn-lt"/>
                <a:cs typeface="+mn-lt"/>
              </a:rPr>
              <a:t> 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EC877D-67DB-4BE0-AF6B-C533782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71" y="3933403"/>
            <a:ext cx="7224484" cy="21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4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359E-B85B-4B84-89AB-8414836C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Validations &amp; reporting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13942C7-AC1D-417E-A776-47DB419EB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23" y="2271246"/>
            <a:ext cx="5874707" cy="376317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28448C7-9956-463D-8ACD-537B8DAF9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27" y="2267041"/>
            <a:ext cx="5491423" cy="375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CED1D-F831-46C9-AE7D-1999212A5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Getting started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22A0A01-6E09-4BC8-A6B8-5E2113BF1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2420645"/>
            <a:ext cx="4515971" cy="3564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D998B2-584C-4FD1-8ECB-33658AD6A977}"/>
              </a:ext>
            </a:extLst>
          </p:cNvPr>
          <p:cNvSpPr txBox="1"/>
          <p:nvPr/>
        </p:nvSpPr>
        <p:spPr>
          <a:xfrm>
            <a:off x="6540674" y="1968674"/>
            <a:ext cx="5091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Coming soon! (Mid-May)</a:t>
            </a:r>
            <a:endParaRPr lang="en-US" sz="2400" b="1">
              <a:solidFill>
                <a:schemeClr val="bg1"/>
              </a:solidFill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16786-24A0-4622-812F-195BC4798581}"/>
              </a:ext>
            </a:extLst>
          </p:cNvPr>
          <p:cNvSpPr txBox="1"/>
          <p:nvPr/>
        </p:nvSpPr>
        <p:spPr>
          <a:xfrm>
            <a:off x="883085" y="1979111"/>
            <a:ext cx="50918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Submitting today</a:t>
            </a:r>
            <a:endParaRPr lang="en-US" sz="24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19AFE38D-70A7-4CA2-B580-A522A921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2470368"/>
            <a:ext cx="3651336" cy="34308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AA98A2-E1C1-4FD3-BC2D-46970924143E}"/>
              </a:ext>
            </a:extLst>
          </p:cNvPr>
          <p:cNvSpPr/>
          <p:nvPr/>
        </p:nvSpPr>
        <p:spPr>
          <a:xfrm>
            <a:off x="884523" y="3961858"/>
            <a:ext cx="2177872" cy="335008"/>
          </a:xfrm>
          <a:prstGeom prst="rect">
            <a:avLst/>
          </a:prstGeom>
          <a:noFill/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CC5C76-DC7C-419D-B9E3-6B2E67FC73E8}"/>
              </a:ext>
            </a:extLst>
          </p:cNvPr>
          <p:cNvSpPr/>
          <p:nvPr/>
        </p:nvSpPr>
        <p:spPr>
          <a:xfrm>
            <a:off x="6761318" y="5224899"/>
            <a:ext cx="3545296" cy="366323"/>
          </a:xfrm>
          <a:prstGeom prst="rect">
            <a:avLst/>
          </a:prstGeom>
          <a:noFill/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CA082-FD0B-423B-B838-784162CE8CCD}"/>
              </a:ext>
            </a:extLst>
          </p:cNvPr>
          <p:cNvSpPr/>
          <p:nvPr/>
        </p:nvSpPr>
        <p:spPr>
          <a:xfrm>
            <a:off x="5941316" y="766472"/>
            <a:ext cx="5057429" cy="536181"/>
          </a:xfrm>
          <a:prstGeom prst="rect">
            <a:avLst/>
          </a:prstGeom>
          <a:solidFill>
            <a:srgbClr val="FFC000"/>
          </a:solidFill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chemeClr val="tx1"/>
                </a:solidFill>
              </a:rPr>
              <a:t>submit.ncbi.nlm.nih.gov/sarscov2</a:t>
            </a:r>
          </a:p>
        </p:txBody>
      </p:sp>
    </p:spTree>
    <p:extLst>
      <p:ext uri="{BB962C8B-B14F-4D97-AF65-F5344CB8AC3E}">
        <p14:creationId xmlns:p14="http://schemas.microsoft.com/office/powerpoint/2010/main" val="17531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8650-F878-4C0B-85C7-98065FA5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SRA – raw reads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978" y="1884046"/>
            <a:ext cx="10729106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How to submit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Prepare metadata and NGS files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Follow step-by-step instructions on the web or use an API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Variety of upload options: Aspera, from AWS bucket, browser</a:t>
            </a:r>
          </a:p>
          <a:p>
            <a:pPr lvl="2"/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Accessioning &amp; editing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 Accessions within ~2 - 4 hours 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Times New Roman"/>
              </a:rPr>
              <a:t> ‘Manage data’ on an easy-to-use web interface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Times New Roman"/>
              </a:rPr>
              <a:t>Release your data, edit metadata, publications, grants &amp; more</a:t>
            </a:r>
            <a:endParaRPr lang="en-US" sz="2400">
              <a:solidFill>
                <a:schemeClr val="bg1"/>
              </a:solidFill>
              <a:latin typeface="Arial"/>
              <a:cs typeface="Times New Roman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cs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AE000-FE3C-4B8F-8B53-BD05E96E4049}"/>
              </a:ext>
            </a:extLst>
          </p:cNvPr>
          <p:cNvSpPr/>
          <p:nvPr/>
        </p:nvSpPr>
        <p:spPr>
          <a:xfrm>
            <a:off x="860395" y="5397141"/>
            <a:ext cx="10417863" cy="495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tx1"/>
                </a:solidFill>
                <a:latin typeface="Calibri (Body)"/>
              </a:rPr>
              <a:t>Contact </a:t>
            </a:r>
            <a:r>
              <a:rPr lang="en-US" sz="2400" b="1" u="sng">
                <a:solidFill>
                  <a:schemeClr val="tx1"/>
                </a:solidFill>
                <a:latin typeface="Calibri (Bod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sra@ncbi.nlm.nih.gov</a:t>
            </a:r>
            <a:r>
              <a:rPr lang="en-US" sz="2400" b="1" u="sng">
                <a:solidFill>
                  <a:schemeClr val="tx1"/>
                </a:solidFill>
                <a:latin typeface="Calibri (Body)"/>
              </a:rPr>
              <a:t> </a:t>
            </a:r>
            <a:r>
              <a:rPr lang="en-US" sz="2400" b="1">
                <a:solidFill>
                  <a:schemeClr val="tx1"/>
                </a:solidFill>
                <a:latin typeface="Calibri (Body)"/>
              </a:rPr>
              <a:t> if you prefer programmatic submissions</a:t>
            </a: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01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F9D1-40AC-4FBA-AB69-82BF4DF0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Start with the basics </a:t>
            </a:r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7A1F91A-566F-4D92-9CF0-4D13AA94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208" y="1931711"/>
            <a:ext cx="5947776" cy="15436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DB672C-256B-4FD4-B045-9A3CD472B3E4}"/>
              </a:ext>
            </a:extLst>
          </p:cNvPr>
          <p:cNvSpPr/>
          <p:nvPr/>
        </p:nvSpPr>
        <p:spPr>
          <a:xfrm>
            <a:off x="4350057" y="2563119"/>
            <a:ext cx="1635078" cy="460268"/>
          </a:xfrm>
          <a:prstGeom prst="rect">
            <a:avLst/>
          </a:prstGeom>
          <a:noFill/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4034150-703A-4A60-8FF9-E91D12EC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5" y="3594657"/>
            <a:ext cx="5258843" cy="2591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EE492A-E999-4684-B41F-59D776B0E227}"/>
              </a:ext>
            </a:extLst>
          </p:cNvPr>
          <p:cNvSpPr txBox="1"/>
          <p:nvPr/>
        </p:nvSpPr>
        <p:spPr>
          <a:xfrm>
            <a:off x="6906017" y="2041742"/>
            <a:ext cx="4841307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cs typeface="Arial"/>
              </a:rPr>
              <a:t>Log in to NCBI</a:t>
            </a:r>
          </a:p>
          <a:p>
            <a:pPr marL="285750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</a:rPr>
              <a:t>Start 'New submission'</a:t>
            </a:r>
            <a:endParaRPr lang="en-US" sz="26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cs typeface="Arial"/>
              </a:rPr>
              <a:t>Follow the prompts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cs typeface="Arial"/>
              </a:rPr>
              <a:t>Verify your information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cs typeface="Arial"/>
              </a:rPr>
              <a:t>No BioProject or BioSample yet? No problem – create them right in the workflow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>
                <a:solidFill>
                  <a:schemeClr val="bg1"/>
                </a:solidFill>
                <a:cs typeface="Arial"/>
              </a:rPr>
              <a:t>Opt to release immediately or HUP</a:t>
            </a:r>
          </a:p>
        </p:txBody>
      </p:sp>
    </p:spTree>
    <p:extLst>
      <p:ext uri="{BB962C8B-B14F-4D97-AF65-F5344CB8AC3E}">
        <p14:creationId xmlns:p14="http://schemas.microsoft.com/office/powerpoint/2010/main" val="51656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EBE30-6E5B-41F5-9FD6-BC6F366FA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Two options for metadata entry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9CF84E-EC9F-428C-B527-795781A6DCB6}"/>
              </a:ext>
            </a:extLst>
          </p:cNvPr>
          <p:cNvGrpSpPr/>
          <p:nvPr/>
        </p:nvGrpSpPr>
        <p:grpSpPr>
          <a:xfrm>
            <a:off x="508446" y="1939060"/>
            <a:ext cx="10279854" cy="4828448"/>
            <a:chOff x="508446" y="1939060"/>
            <a:chExt cx="10279854" cy="4828448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5C30EF97-1808-4A76-9694-167FED0BB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446" y="1939060"/>
              <a:ext cx="10279854" cy="48284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F6CBAA-D5E1-4104-8165-A8067A341870}"/>
                </a:ext>
              </a:extLst>
            </p:cNvPr>
            <p:cNvSpPr/>
            <p:nvPr/>
          </p:nvSpPr>
          <p:spPr>
            <a:xfrm>
              <a:off x="592249" y="3627831"/>
              <a:ext cx="4067214" cy="950870"/>
            </a:xfrm>
            <a:prstGeom prst="rect">
              <a:avLst/>
            </a:prstGeom>
            <a:noFill/>
            <a:ln w="730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618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3566-26DF-44C6-95CB-4229B01AB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Uploading files</a:t>
            </a:r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036CD4-BDD4-410D-9F27-5F44604F9DAD}"/>
              </a:ext>
            </a:extLst>
          </p:cNvPr>
          <p:cNvGrpSpPr/>
          <p:nvPr/>
        </p:nvGrpSpPr>
        <p:grpSpPr>
          <a:xfrm>
            <a:off x="4008691" y="1783711"/>
            <a:ext cx="7993067" cy="4999532"/>
            <a:chOff x="4008691" y="1783711"/>
            <a:chExt cx="7993067" cy="4999532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5DDC8B0-1C35-436B-A6B0-FCEC70CD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17181" y="1783711"/>
              <a:ext cx="7884577" cy="499953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832E995-6367-4D97-91A0-D7AE091E1EEF}"/>
                </a:ext>
              </a:extLst>
            </p:cNvPr>
            <p:cNvSpPr/>
            <p:nvPr/>
          </p:nvSpPr>
          <p:spPr>
            <a:xfrm>
              <a:off x="4008691" y="4217926"/>
              <a:ext cx="7323981" cy="1859006"/>
            </a:xfrm>
            <a:prstGeom prst="rect">
              <a:avLst/>
            </a:prstGeom>
            <a:noFill/>
            <a:ln w="730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BAF19C5-7DC0-4797-8F9E-FD1E5474EB50}"/>
              </a:ext>
            </a:extLst>
          </p:cNvPr>
          <p:cNvSpPr txBox="1"/>
          <p:nvPr/>
        </p:nvSpPr>
        <p:spPr>
          <a:xfrm>
            <a:off x="851771" y="2020865"/>
            <a:ext cx="318160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Preload folder ideal for large volume uploads</a:t>
            </a:r>
            <a:endParaRPr lang="en-US" sz="2400" b="1">
              <a:solidFill>
                <a:schemeClr val="bg1"/>
              </a:solidFill>
              <a:cs typeface="Arial"/>
            </a:endParaRPr>
          </a:p>
          <a:p>
            <a:endParaRPr lang="en-US" sz="2400" b="1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Upload directly from an AWS bucket</a:t>
            </a:r>
            <a:endParaRPr lang="en-US" sz="2400" b="1">
              <a:solidFill>
                <a:schemeClr val="bg1"/>
              </a:solidFill>
              <a:cs typeface="Arial"/>
            </a:endParaRPr>
          </a:p>
          <a:p>
            <a:endParaRPr lang="en-US" sz="2400" b="1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Use web browser or Aspera if files are &lt;10 GB or less than 300</a:t>
            </a:r>
          </a:p>
        </p:txBody>
      </p:sp>
    </p:spTree>
    <p:extLst>
      <p:ext uri="{BB962C8B-B14F-4D97-AF65-F5344CB8AC3E}">
        <p14:creationId xmlns:p14="http://schemas.microsoft.com/office/powerpoint/2010/main" val="3268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19" y="288089"/>
            <a:ext cx="11885718" cy="941833"/>
          </a:xfrm>
        </p:spPr>
        <p:txBody>
          <a:bodyPr>
            <a:noAutofit/>
          </a:bodyPr>
          <a:lstStyle/>
          <a:p>
            <a:pPr algn="ctr"/>
            <a:r>
              <a:rPr lang="en-US" sz="4800">
                <a:latin typeface="Arial"/>
                <a:cs typeface="Arial"/>
              </a:rPr>
              <a:t>GenBank indexers handle</a:t>
            </a:r>
            <a:br>
              <a:rPr lang="en-US" sz="4800">
                <a:latin typeface="Arial"/>
                <a:cs typeface="Arial"/>
              </a:rPr>
            </a:br>
            <a:r>
              <a:rPr lang="en-US" sz="4800">
                <a:latin typeface="Arial"/>
                <a:cs typeface="Arial"/>
              </a:rPr>
              <a:t>incoming sequence submissions</a:t>
            </a:r>
            <a:endParaRPr lang="en-US"/>
          </a:p>
        </p:txBody>
      </p:sp>
      <p:pic>
        <p:nvPicPr>
          <p:cNvPr id="9" name="Picture 9" descr="submissions-1.png">
            <a:extLst>
              <a:ext uri="{FF2B5EF4-FFF2-40B4-BE49-F238E27FC236}">
                <a16:creationId xmlns:a16="http://schemas.microsoft.com/office/drawing/2014/main" id="{58AD2A05-1222-47B3-964E-DEA5BA45A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72" y="1578543"/>
            <a:ext cx="10065406" cy="520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D080B-940D-4E68-AEC8-B17921D5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Managing your submission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2BA304-C111-448C-BD74-2BC1388BC22E}"/>
              </a:ext>
            </a:extLst>
          </p:cNvPr>
          <p:cNvSpPr/>
          <p:nvPr/>
        </p:nvSpPr>
        <p:spPr>
          <a:xfrm>
            <a:off x="6964274" y="1528471"/>
            <a:ext cx="5057429" cy="536181"/>
          </a:xfrm>
          <a:prstGeom prst="rect">
            <a:avLst/>
          </a:prstGeom>
          <a:solidFill>
            <a:srgbClr val="FFC000"/>
          </a:solidFill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chemeClr val="tx1"/>
                </a:solidFill>
              </a:rPr>
              <a:t>dataview.ncbi.nlm.nih.gov 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CA4390-B354-4F2C-A98B-D41A316C1D13}"/>
              </a:ext>
            </a:extLst>
          </p:cNvPr>
          <p:cNvGrpSpPr/>
          <p:nvPr/>
        </p:nvGrpSpPr>
        <p:grpSpPr>
          <a:xfrm>
            <a:off x="872647" y="1790680"/>
            <a:ext cx="5394322" cy="1858386"/>
            <a:chOff x="872647" y="1759365"/>
            <a:chExt cx="5394322" cy="1858386"/>
          </a:xfrm>
        </p:grpSpPr>
        <p:pic>
          <p:nvPicPr>
            <p:cNvPr id="3" name="Picture 4">
              <a:extLst>
                <a:ext uri="{FF2B5EF4-FFF2-40B4-BE49-F238E27FC236}">
                  <a16:creationId xmlns:a16="http://schemas.microsoft.com/office/drawing/2014/main" id="{8E1070D8-C5C7-4FC5-AD10-89F6FEB45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647" y="1925014"/>
              <a:ext cx="4997884" cy="169273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86BA08-498A-4FBC-AE19-F2EEB1BD941F}"/>
                </a:ext>
              </a:extLst>
            </p:cNvPr>
            <p:cNvSpPr/>
            <p:nvPr/>
          </p:nvSpPr>
          <p:spPr>
            <a:xfrm>
              <a:off x="3869892" y="1759365"/>
              <a:ext cx="2397077" cy="710788"/>
            </a:xfrm>
            <a:prstGeom prst="rect">
              <a:avLst/>
            </a:prstGeom>
            <a:noFill/>
            <a:ln w="730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8FC2FD-6E84-4998-B90E-B0EE0FE4F7DD}"/>
              </a:ext>
            </a:extLst>
          </p:cNvPr>
          <p:cNvGrpSpPr/>
          <p:nvPr/>
        </p:nvGrpSpPr>
        <p:grpSpPr>
          <a:xfrm>
            <a:off x="6561551" y="2314308"/>
            <a:ext cx="5530241" cy="4369793"/>
            <a:chOff x="6561551" y="2314308"/>
            <a:chExt cx="5530241" cy="436979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4BA4A70A-6A2E-42FC-97AF-33C34894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1991" y="2898309"/>
              <a:ext cx="5091828" cy="3785792"/>
            </a:xfrm>
            <a:prstGeom prst="rect">
              <a:avLst/>
            </a:prstGeom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5BF72CDA-37F5-40AD-B325-0AFF70F58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1551" y="2314308"/>
              <a:ext cx="5530241" cy="53836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5179B5-738E-41D3-8C90-33921B1C994D}"/>
              </a:ext>
            </a:extLst>
          </p:cNvPr>
          <p:cNvSpPr txBox="1"/>
          <p:nvPr/>
        </p:nvSpPr>
        <p:spPr>
          <a:xfrm>
            <a:off x="872647" y="3722316"/>
            <a:ext cx="554067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Self-service options:</a:t>
            </a:r>
            <a:endParaRPr lang="en-US">
              <a:solidFill>
                <a:schemeClr val="bg1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Edit or add BioProject and SRA metadata</a:t>
            </a:r>
            <a:endParaRPr lang="en-US">
              <a:solidFill>
                <a:schemeClr val="bg1"/>
              </a:solidFill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"Release now" or delay release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chemeClr val="bg1"/>
                </a:solidFill>
                <a:cs typeface="Arial"/>
              </a:rPr>
              <a:t>Share this content in read-only form, pre-release</a:t>
            </a:r>
          </a:p>
        </p:txBody>
      </p:sp>
    </p:spTree>
    <p:extLst>
      <p:ext uri="{BB962C8B-B14F-4D97-AF65-F5344CB8AC3E}">
        <p14:creationId xmlns:p14="http://schemas.microsoft.com/office/powerpoint/2010/main" val="103661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780A-DAF4-4EB5-96DF-FB6997AF6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New features &amp; enhancements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BC9432-0405-4CB4-BE6C-6C751706AC24}"/>
              </a:ext>
            </a:extLst>
          </p:cNvPr>
          <p:cNvSpPr txBox="1"/>
          <p:nvPr/>
        </p:nvSpPr>
        <p:spPr>
          <a:xfrm>
            <a:off x="351978" y="1884046"/>
            <a:ext cx="10843928" cy="4801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Submission enhancements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Faster turnaround &amp; improved experience for GenBank submitters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New GenBank API submission options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Programmatic option under construction</a:t>
            </a:r>
          </a:p>
          <a:p>
            <a:pPr lvl="3"/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NCBI COVID-19 Portal</a:t>
            </a:r>
          </a:p>
          <a:p>
            <a:pPr lvl="1"/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Additional references 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Contact us if you think additional RefSeqs are needed to represent diverse lineages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Calibri (Body)"/>
            </a:endParaRPr>
          </a:p>
          <a:p>
            <a:pPr lvl="2"/>
            <a:endParaRPr lang="en-US" sz="2400">
              <a:solidFill>
                <a:srgbClr val="FFFFFF"/>
              </a:solidFill>
              <a:latin typeface="Calibri (Body)"/>
            </a:endParaRPr>
          </a:p>
          <a:p>
            <a:endParaRPr lang="en-US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9230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03ED-2EDC-441F-A3D8-1ED3784B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Arial"/>
                <a:cs typeface="Arial"/>
              </a:rPr>
              <a:t>Help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DB62F-D9A5-43AE-8FEC-D4C9CC233F9D}"/>
              </a:ext>
            </a:extLst>
          </p:cNvPr>
          <p:cNvSpPr txBox="1"/>
          <p:nvPr/>
        </p:nvSpPr>
        <p:spPr>
          <a:xfrm>
            <a:off x="438913" y="1992330"/>
            <a:ext cx="10729106" cy="43088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b="1">
                <a:solidFill>
                  <a:schemeClr val="bg1"/>
                </a:solidFill>
                <a:latin typeface="Arial"/>
                <a:cs typeface="Arial"/>
              </a:rPr>
              <a:t>NCBI is here to help with your submission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GenBank </a:t>
            </a:r>
            <a:r>
              <a:rPr lang="en-US" sz="2600">
                <a:solidFill>
                  <a:schemeClr val="bg1"/>
                </a:solidFill>
                <a:ea typeface="+mn-lt"/>
                <a:cs typeface="+mn-lt"/>
                <a:hlinkClick r:id="rId2"/>
              </a:rPr>
              <a:t>gb-admin@ncbi.nlm.nih.gov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SRA </a:t>
            </a:r>
            <a:r>
              <a:rPr lang="en-US" sz="2600">
                <a:solidFill>
                  <a:schemeClr val="bg1"/>
                </a:solidFill>
                <a:ea typeface="+mn-lt"/>
                <a:cs typeface="+mn-lt"/>
                <a:hlinkClick r:id="rId3"/>
              </a:rPr>
              <a:t>sra@ncbi.nlm.nih.gov</a:t>
            </a:r>
            <a:r>
              <a:rPr lang="en-US" sz="26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Arial"/>
              </a:rPr>
              <a:t>VADR resources on GitHub </a:t>
            </a:r>
            <a:r>
              <a:rPr lang="en-US" sz="2600">
                <a:latin typeface="Arial"/>
                <a:cs typeface="Arial"/>
                <a:hlinkClick r:id="rId4"/>
              </a:rPr>
              <a:t>https://github.com/nawrockie/vadr</a:t>
            </a:r>
            <a:r>
              <a:rPr lang="en-US" sz="2600">
                <a:latin typeface="Arial"/>
                <a:cs typeface="Arial"/>
              </a:rPr>
              <a:t> </a:t>
            </a:r>
            <a:endParaRPr lang="en-US" sz="2600">
              <a:ea typeface="+mn-lt"/>
              <a:cs typeface="+mn-lt"/>
            </a:endParaRPr>
          </a:p>
          <a:p>
            <a:pPr lvl="2"/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Arial"/>
              </a:rPr>
              <a:t>RefSeq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Arial"/>
              </a:rPr>
              <a:t>Send feedback on RefSeq NC_045512 to </a:t>
            </a:r>
            <a:r>
              <a:rPr lang="en-US" sz="2600">
                <a:solidFill>
                  <a:schemeClr val="bg1"/>
                </a:solidFill>
                <a:latin typeface="Arial"/>
                <a:cs typeface="Arial"/>
                <a:hlinkClick r:id="rId5"/>
              </a:rPr>
              <a:t>Eneida.Hatcher@nih.gov</a:t>
            </a:r>
            <a:r>
              <a:rPr lang="en-US" sz="2400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Calibri (Body)"/>
            </a:endParaRPr>
          </a:p>
          <a:p>
            <a:pPr lvl="1"/>
            <a:endParaRPr lang="en-US" sz="2400">
              <a:solidFill>
                <a:schemeClr val="bg1"/>
              </a:solidFill>
              <a:latin typeface="Calibri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Principal's Point of View: The Three Questions">
            <a:extLst>
              <a:ext uri="{FF2B5EF4-FFF2-40B4-BE49-F238E27FC236}">
                <a16:creationId xmlns:a16="http://schemas.microsoft.com/office/drawing/2014/main" id="{261C3F3E-6E60-4E46-82E8-A0B202AB09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89" b="23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54543-1CC2-4F2D-A818-909CE928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Q&amp;A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DF20C-41BF-4929-9570-B70418400F4A}"/>
              </a:ext>
            </a:extLst>
          </p:cNvPr>
          <p:cNvSpPr txBox="1"/>
          <p:nvPr/>
        </p:nvSpPr>
        <p:spPr>
          <a:xfrm>
            <a:off x="9601227" y="6657945"/>
            <a:ext cx="2590773" cy="200055"/>
          </a:xfrm>
          <a:prstGeom prst="rect">
            <a:avLst/>
          </a:prstGeom>
          <a:solidFill>
            <a:srgbClr val="000000"/>
          </a:solidFill>
        </p:spPr>
        <p:txBody>
          <a:bodyPr wrap="none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16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690" y="308011"/>
            <a:ext cx="11885718" cy="941833"/>
          </a:xfrm>
        </p:spPr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assists GenBank indexers: </a:t>
            </a:r>
            <a:br>
              <a:rPr lang="en-US" sz="4000">
                <a:latin typeface="Arial"/>
                <a:cs typeface="Arial"/>
              </a:rPr>
            </a:br>
            <a:r>
              <a:rPr lang="en-US" sz="4000">
                <a:latin typeface="Arial"/>
                <a:cs typeface="Arial"/>
              </a:rPr>
              <a:t>each sequence </a:t>
            </a:r>
            <a:r>
              <a:rPr lang="en-US" sz="4000" err="1">
                <a:latin typeface="Arial"/>
                <a:cs typeface="Arial"/>
              </a:rPr>
              <a:t>PASSes</a:t>
            </a:r>
            <a:r>
              <a:rPr lang="en-US" sz="4000">
                <a:latin typeface="Arial"/>
                <a:cs typeface="Arial"/>
              </a:rPr>
              <a:t> or FAILs</a:t>
            </a:r>
            <a:endParaRPr lang="en-US" sz="4000"/>
          </a:p>
        </p:txBody>
      </p:sp>
      <p:pic>
        <p:nvPicPr>
          <p:cNvPr id="2" name="Picture 3" descr="submissions-2.png">
            <a:extLst>
              <a:ext uri="{FF2B5EF4-FFF2-40B4-BE49-F238E27FC236}">
                <a16:creationId xmlns:a16="http://schemas.microsoft.com/office/drawing/2014/main" id="{4A6148E0-4DA2-4FBB-93FF-6EE2343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74" y="1606367"/>
            <a:ext cx="6916768" cy="51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449" y="299252"/>
            <a:ext cx="11885718" cy="941833"/>
          </a:xfrm>
        </p:spPr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Indexers decide fate of </a:t>
            </a:r>
            <a:r>
              <a:rPr lang="en-US" sz="4000" err="1">
                <a:latin typeface="Arial"/>
                <a:cs typeface="Arial"/>
              </a:rPr>
              <a:t>FAILed</a:t>
            </a:r>
            <a:r>
              <a:rPr lang="en-US" sz="4000">
                <a:latin typeface="Arial"/>
                <a:cs typeface="Arial"/>
              </a:rPr>
              <a:t> sequences</a:t>
            </a:r>
            <a:endParaRPr lang="en-US"/>
          </a:p>
        </p:txBody>
      </p:sp>
      <p:pic>
        <p:nvPicPr>
          <p:cNvPr id="4" name="Picture 4" descr="submissions-3.png">
            <a:extLst>
              <a:ext uri="{FF2B5EF4-FFF2-40B4-BE49-F238E27FC236}">
                <a16:creationId xmlns:a16="http://schemas.microsoft.com/office/drawing/2014/main" id="{95E9CC35-3FE3-4DED-B56B-8406360FE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883" y="1560762"/>
            <a:ext cx="6947337" cy="525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44" y="383231"/>
            <a:ext cx="12008167" cy="941833"/>
          </a:xfrm>
        </p:spPr>
        <p:txBody>
          <a:bodyPr>
            <a:noAutofit/>
          </a:bodyPr>
          <a:lstStyle/>
          <a:p>
            <a:pPr algn="ctr"/>
            <a:r>
              <a:rPr lang="en-US" sz="3400">
                <a:latin typeface="Arial"/>
                <a:cs typeface="Arial"/>
              </a:rPr>
              <a:t>VADR builds a homology model (covariance model (CM)) of a </a:t>
            </a:r>
            <a:r>
              <a:rPr lang="en-US" sz="3400" err="1">
                <a:latin typeface="Arial"/>
                <a:cs typeface="Arial"/>
              </a:rPr>
              <a:t>RefSeq</a:t>
            </a:r>
            <a:r>
              <a:rPr lang="en-US" sz="3400">
                <a:latin typeface="Arial"/>
                <a:cs typeface="Arial"/>
              </a:rPr>
              <a:t> and stores feature information</a:t>
            </a:r>
            <a:endParaRPr lang="en-US" sz="3400"/>
          </a:p>
        </p:txBody>
      </p:sp>
      <p:pic>
        <p:nvPicPr>
          <p:cNvPr id="2" name="Picture 3" descr="dengue-features-no-title.png">
            <a:extLst>
              <a:ext uri="{FF2B5EF4-FFF2-40B4-BE49-F238E27FC236}">
                <a16:creationId xmlns:a16="http://schemas.microsoft.com/office/drawing/2014/main" id="{878B0104-FAC8-4B7D-8153-C0B8EC28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23" y="1585757"/>
            <a:ext cx="10413003" cy="5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64" y="393192"/>
            <a:ext cx="11211305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400">
                <a:latin typeface="Arial"/>
                <a:cs typeface="Arial"/>
              </a:rPr>
              <a:t>VADR annotates each sequence with features from its best matching model</a:t>
            </a:r>
            <a:endParaRPr lang="en-US" sz="4400"/>
          </a:p>
        </p:txBody>
      </p:sp>
      <p:pic>
        <p:nvPicPr>
          <p:cNvPr id="6" name="Picture 6" descr="vadr-four-stages.png">
            <a:extLst>
              <a:ext uri="{FF2B5EF4-FFF2-40B4-BE49-F238E27FC236}">
                <a16:creationId xmlns:a16="http://schemas.microsoft.com/office/drawing/2014/main" id="{E62F731F-EED3-4B34-90CF-C7714663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9" y="1647840"/>
            <a:ext cx="11877239" cy="41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95" y="403153"/>
            <a:ext cx="11211305" cy="941833"/>
          </a:xfrm>
        </p:spPr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Stage 1: Classification</a:t>
            </a:r>
            <a:endParaRPr lang="en-US"/>
          </a:p>
        </p:txBody>
      </p:sp>
      <p:pic>
        <p:nvPicPr>
          <p:cNvPr id="5" name="Picture 5" descr="classification-1.png">
            <a:extLst>
              <a:ext uri="{FF2B5EF4-FFF2-40B4-BE49-F238E27FC236}">
                <a16:creationId xmlns:a16="http://schemas.microsoft.com/office/drawing/2014/main" id="{DE6F0CB6-4DA5-4A79-BC36-064A67B1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3" y="1615196"/>
            <a:ext cx="9820165" cy="52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7000"/>
    </mc:Choice>
    <mc:Fallback xmlns="">
      <p:transition advClick="0" advTm="7000"/>
    </mc:Fallback>
  </mc:AlternateContent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47FFE450584D46842479C56A90E3FC" ma:contentTypeVersion="5" ma:contentTypeDescription="Create a new document." ma:contentTypeScope="" ma:versionID="d5fd5cc2ea7420da802942834ca07372">
  <xsd:schema xmlns:xsd="http://www.w3.org/2001/XMLSchema" xmlns:xs="http://www.w3.org/2001/XMLSchema" xmlns:p="http://schemas.microsoft.com/office/2006/metadata/properties" xmlns:ns3="b98d38c0-fc0e-40f1-9130-0a648d0e383c" xmlns:ns4="43379384-0f3c-4789-8a22-19c8a2c58620" targetNamespace="http://schemas.microsoft.com/office/2006/metadata/properties" ma:root="true" ma:fieldsID="913ff9b533f376b29731e9f9210b091c" ns3:_="" ns4:_="">
    <xsd:import namespace="b98d38c0-fc0e-40f1-9130-0a648d0e383c"/>
    <xsd:import namespace="43379384-0f3c-4789-8a22-19c8a2c5862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8d38c0-fc0e-40f1-9130-0a648d0e38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9384-0f3c-4789-8a22-19c8a2c586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5A0200-0310-44D0-8473-498C3F082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603E3B-2BDE-4422-B7AA-6E241B415730}">
  <ds:schemaRefs>
    <ds:schemaRef ds:uri="43379384-0f3c-4789-8a22-19c8a2c58620"/>
    <ds:schemaRef ds:uri="b98d38c0-fc0e-40f1-9130-0a648d0e38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1DF8A20-0426-429A-9DE2-69ECC1CD7C10}">
  <ds:schemaRefs>
    <ds:schemaRef ds:uri="43379384-0f3c-4789-8a22-19c8a2c58620"/>
    <ds:schemaRef ds:uri="b98d38c0-fc0e-40f1-9130-0a648d0e383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SARS-CoV-2 sequence submission &amp; annotation</vt:lpstr>
      <vt:lpstr>Overview</vt:lpstr>
      <vt:lpstr>VADR: Viral Annotation DefineR</vt:lpstr>
      <vt:lpstr>GenBank indexers handle incoming sequence submissions</vt:lpstr>
      <vt:lpstr>VADR assists GenBank indexers:  each sequence PASSes or FAILs</vt:lpstr>
      <vt:lpstr>Indexers decide fate of FAILed sequences</vt:lpstr>
      <vt:lpstr>VADR builds a homology model (covariance model (CM)) of a RefSeq and stores feature information</vt:lpstr>
      <vt:lpstr>VADR annotates each sequence with features from its best matching model</vt:lpstr>
      <vt:lpstr>Stage 1: Classification</vt:lpstr>
      <vt:lpstr>Stage 1: Classification</vt:lpstr>
      <vt:lpstr>Alerts reported in classification stage</vt:lpstr>
      <vt:lpstr>Stage 2: Coverage determination</vt:lpstr>
      <vt:lpstr>Stage 2: Coverage determination</vt:lpstr>
      <vt:lpstr>Alerts reported in coverage determination stage</vt:lpstr>
      <vt:lpstr>Stage 3: Alignment and feature mapping</vt:lpstr>
      <vt:lpstr>Stage 3: Alignment and feature mapping</vt:lpstr>
      <vt:lpstr>Stage 3: Alignment and feature mapping</vt:lpstr>
      <vt:lpstr>Alerts reported in alignment stage</vt:lpstr>
      <vt:lpstr>Stage 4: Protein validation (Alejandro Schaffer)</vt:lpstr>
      <vt:lpstr>Stage 4: Protein validation (Alejandro Schaffer)</vt:lpstr>
      <vt:lpstr>Alerts reported in protein validation stage</vt:lpstr>
      <vt:lpstr>Enhancements for SARS-CoV-2 analysis</vt:lpstr>
      <vt:lpstr>Fatal alert counts for SARS-CoV-2</vt:lpstr>
      <vt:lpstr>Examples of SARS-CoV-2 failures</vt:lpstr>
      <vt:lpstr>Limitations</vt:lpstr>
      <vt:lpstr>Important features of VADR</vt:lpstr>
      <vt:lpstr>VADR is documented on GitHub</vt:lpstr>
      <vt:lpstr>VADR is documented on GitHub</vt:lpstr>
      <vt:lpstr>Appendix slides</vt:lpstr>
      <vt:lpstr>Single starting point</vt:lpstr>
      <vt:lpstr>GenBank - assembled reads</vt:lpstr>
      <vt:lpstr>Source table </vt:lpstr>
      <vt:lpstr>NCBI annotation approach</vt:lpstr>
      <vt:lpstr>Validations &amp; reporting</vt:lpstr>
      <vt:lpstr>Getting started</vt:lpstr>
      <vt:lpstr>SRA – raw reads</vt:lpstr>
      <vt:lpstr>Start with the basics </vt:lpstr>
      <vt:lpstr>Two options for metadata entry</vt:lpstr>
      <vt:lpstr>Uploading files</vt:lpstr>
      <vt:lpstr>Managing your submission</vt:lpstr>
      <vt:lpstr>New features &amp; enhancements</vt:lpstr>
      <vt:lpstr>Help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Paige Connor</dc:creator>
  <cp:revision>2</cp:revision>
  <dcterms:created xsi:type="dcterms:W3CDTF">2019-09-23T17:44:40Z</dcterms:created>
  <dcterms:modified xsi:type="dcterms:W3CDTF">2020-10-14T16:08:55Z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0x010100D047FFE450584D46842479C56A90E3FC</vt:lpwstr>
  </property>
</Properties>
</file>